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68" r:id="rId3"/>
    <p:sldId id="285" r:id="rId4"/>
    <p:sldId id="286" r:id="rId5"/>
    <p:sldId id="287" r:id="rId6"/>
    <p:sldId id="292" r:id="rId7"/>
    <p:sldId id="288" r:id="rId8"/>
    <p:sldId id="289" r:id="rId9"/>
    <p:sldId id="290" r:id="rId10"/>
    <p:sldId id="291" r:id="rId11"/>
    <p:sldId id="294" r:id="rId12"/>
    <p:sldId id="295" r:id="rId13"/>
    <p:sldId id="298" r:id="rId14"/>
    <p:sldId id="299" r:id="rId15"/>
    <p:sldId id="284" r:id="rId16"/>
    <p:sldId id="300" r:id="rId17"/>
    <p:sldId id="297" r:id="rId18"/>
    <p:sldId id="301" r:id="rId19"/>
    <p:sldId id="304" r:id="rId20"/>
    <p:sldId id="302" r:id="rId21"/>
    <p:sldId id="30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" lastIdx="1" clrIdx="0">
    <p:extLst/>
  </p:cmAuthor>
  <p:cmAuthor id="2" name="Utente di Microsoft Office" initials="Office [2]" lastIdx="1" clrIdx="1">
    <p:extLst/>
  </p:cmAuthor>
  <p:cmAuthor id="3" name="Irvin Aloise" initials="IA" lastIdx="6" clrIdx="2">
    <p:extLst>
      <p:ext uri="{19B8F6BF-5375-455C-9EA6-DF929625EA0E}">
        <p15:presenceInfo xmlns:p15="http://schemas.microsoft.com/office/powerpoint/2012/main" userId="d3a0a2b9735fd50c" providerId="Windows Live"/>
      </p:ext>
    </p:extLst>
  </p:cmAuthor>
  <p:cmAuthor id="4" name="Andrea Gigli" initials="AG" lastIdx="22" clrIdx="3">
    <p:extLst>
      <p:ext uri="{19B8F6BF-5375-455C-9EA6-DF929625EA0E}">
        <p15:presenceInfo xmlns:p15="http://schemas.microsoft.com/office/powerpoint/2012/main" userId="3f62b9a7473bee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ECA"/>
    <a:srgbClr val="FFFFAF"/>
    <a:srgbClr val="F1FF9F"/>
    <a:srgbClr val="822434"/>
    <a:srgbClr val="006778"/>
    <a:srgbClr val="9F5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83245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0:01:48.844" idx="18">
    <p:pos x="722" y="1353"/>
    <p:text>virtual scene!!!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11-09T23:48:55.505" idx="20">
    <p:pos x="6004" y="2021"/>
    <p:text>stiffness come diffuse specular shininess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FCFDC-96F8-4876-ACAE-9C59B90CB121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FB53D-BAB3-4D94-8DE6-03F403C9C3C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7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FB53D-BAB3-4D94-8DE6-03F403C9C3C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5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557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1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05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4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841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00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19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04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96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434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03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B516-D6AE-4005-BCFB-FB6FC7F4DE0B}" type="datetimeFigureOut">
              <a:rPr lang="it-IT" smtClean="0"/>
              <a:t>11/11/2016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C52F-6B47-41BC-A2BE-7738E75B15A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81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3dsystems.teamplatform.com/pages/102774?t=r4nk8zvqwa9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hai3d.org/download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jpeg"/><Relationship Id="rId7" Type="http://schemas.openxmlformats.org/officeDocument/2006/relationships/hyperlink" Target="misc/example_programs/hapticMaterials.ex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misc/example_programs/SimpleRigidBodyDynamics.ex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isc/example_programs/Constraints.exe" TargetMode="External"/><Relationship Id="rId4" Type="http://schemas.openxmlformats.org/officeDocument/2006/relationships/hyperlink" Target="file:///C:\Users\Istin\Documents\CHAI3D\bin\win-x64\11-effects.ex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Istin\Documents\CHAI3D\bin\win-x64\14-textures.exe" TargetMode="External"/><Relationship Id="rId13" Type="http://schemas.openxmlformats.org/officeDocument/2006/relationships/hyperlink" Target="file:///C:\Users\Istin\Documents\CHAI3D\bin\win-x64\21-object.exe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hyperlink" Target="file:///C:\Users\Istin\Documents\CHAI3D\bin\win-x64\20-map.ex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hyperlink" Target="file:///C:\Users\Istin\Documents\CHAI3D\bin\win-x64\15-paint.exe" TargetMode="External"/><Relationship Id="rId5" Type="http://schemas.openxmlformats.org/officeDocument/2006/relationships/image" Target="../media/image3.jpeg"/><Relationship Id="rId10" Type="http://schemas.openxmlformats.org/officeDocument/2006/relationships/hyperlink" Target="file:///C:\Users\Istin\Documents\CHAI3D\bin\win-x64\11-effects.exe" TargetMode="External"/><Relationship Id="rId4" Type="http://schemas.openxmlformats.org/officeDocument/2006/relationships/image" Target="../media/image1.jpeg"/><Relationship Id="rId9" Type="http://schemas.openxmlformats.org/officeDocument/2006/relationships/hyperlink" Target="../../../bin/win-x64/09-magnets.exe" TargetMode="External"/><Relationship Id="rId14" Type="http://schemas.openxmlformats.org/officeDocument/2006/relationships/hyperlink" Target="file:///C:\Users\Istin\Documents\CHAI3D\bin\win-x64\28-voxel-basic.ex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0"/>
            <a:ext cx="12189884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2759075"/>
            <a:ext cx="12189884" cy="4098925"/>
            <a:chOff x="0" y="1738"/>
            <a:chExt cx="5760" cy="2582"/>
          </a:xfrm>
        </p:grpSpPr>
        <p:pic>
          <p:nvPicPr>
            <p:cNvPr id="6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logo +march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432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09748" y="772795"/>
            <a:ext cx="6645081" cy="1213485"/>
          </a:xfrm>
        </p:spPr>
        <p:txBody>
          <a:bodyPr anchor="t">
            <a:noAutofit/>
          </a:bodyPr>
          <a:lstStyle/>
          <a:p>
            <a:r>
              <a:rPr lang="en-GB" altLang="it-IT" sz="2800" b="1" cap="small" spc="300" dirty="0" smtClean="0">
                <a:solidFill>
                  <a:schemeClr val="bg1"/>
                </a:solidFill>
              </a:rPr>
              <a:t>Introduction to the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err="1" smtClean="0">
                <a:solidFill>
                  <a:schemeClr val="bg1"/>
                </a:solidFill>
              </a:rPr>
              <a:t>Geomagic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 </a:t>
            </a:r>
            <a:r>
              <a:rPr lang="en-GB" altLang="it-IT" sz="2800" b="1" cap="small" spc="300" dirty="0">
                <a:solidFill>
                  <a:schemeClr val="bg1"/>
                </a:solidFill>
              </a:rPr>
              <a:t>T</a:t>
            </a:r>
            <a:r>
              <a:rPr lang="en-GB" altLang="it-IT" sz="2800" b="1" cap="small" spc="300" dirty="0" smtClean="0">
                <a:solidFill>
                  <a:schemeClr val="bg1"/>
                </a:solidFill>
              </a:rPr>
              <a:t>ouch haptic device </a:t>
            </a:r>
            <a:br>
              <a:rPr lang="en-GB" altLang="it-IT" sz="2800" b="1" cap="small" spc="300" dirty="0" smtClean="0">
                <a:solidFill>
                  <a:schemeClr val="bg1"/>
                </a:solidFill>
              </a:rPr>
            </a:br>
            <a:r>
              <a:rPr lang="en-GB" altLang="it-IT" sz="2800" b="1" cap="small" spc="300" dirty="0" smtClean="0">
                <a:solidFill>
                  <a:schemeClr val="bg1"/>
                </a:solidFill>
              </a:rPr>
              <a:t>and the relative software libraries</a:t>
            </a:r>
            <a:endParaRPr lang="en-GB" altLang="it-IT" sz="2800" b="1" cap="small" spc="3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709749" y="3425825"/>
            <a:ext cx="664508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Faculty of Information Engineering, Computer Science and Statistics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M.Sc. </a:t>
            </a:r>
            <a:r>
              <a:rPr lang="en-GB" altLang="it-IT" sz="1800" b="1" i="1" dirty="0" smtClean="0">
                <a:solidFill>
                  <a:srgbClr val="FFFFFF"/>
                </a:solidFill>
                <a:latin typeface="+mj-lt"/>
              </a:rPr>
              <a:t>in Artificial Intelligence and Robotics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kumimoji="0" lang="en-GB" altLang="it-IT" sz="1800" b="1" i="1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AA</a:t>
            </a:r>
            <a:r>
              <a:rPr kumimoji="0" lang="en-GB" altLang="it-IT" sz="1800" b="1" i="1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2016-2017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779194" y="5636418"/>
            <a:ext cx="4420603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Professor:</a:t>
            </a:r>
          </a:p>
          <a:p>
            <a:pPr lvl="0" algn="l">
              <a:defRPr/>
            </a:pPr>
            <a:r>
              <a:rPr kumimoji="0" lang="en-GB" altLang="it-IT" sz="1800" b="0" i="1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Alessandro De Luca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5978991" y="5636418"/>
            <a:ext cx="5375839" cy="101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GB" sz="1800" cap="small" dirty="0" smtClean="0">
                <a:solidFill>
                  <a:schemeClr val="bg1"/>
                </a:solidFill>
                <a:latin typeface="+mj-lt"/>
              </a:rPr>
              <a:t>Presenters:</a:t>
            </a:r>
          </a:p>
          <a:p>
            <a:pPr lvl="0" algn="r">
              <a:defRPr/>
            </a:pPr>
            <a:r>
              <a:rPr lang="en-GB" sz="1800" i="1" smtClean="0">
                <a:solidFill>
                  <a:schemeClr val="bg1"/>
                </a:solidFill>
                <a:latin typeface="+mj-lt"/>
              </a:rPr>
              <a:t>Andrea Gigli, 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Irvin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Aloise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Mirco</a:t>
            </a:r>
            <a:r>
              <a:rPr lang="en-GB" sz="18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800" i="1" dirty="0" err="1" smtClean="0">
                <a:solidFill>
                  <a:schemeClr val="bg1"/>
                </a:solidFill>
                <a:latin typeface="+mj-lt"/>
              </a:rPr>
              <a:t>Colosi</a:t>
            </a:r>
            <a:endParaRPr kumimoji="0" lang="en-GB" altLang="it-IT" sz="1800" b="0" i="1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9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Toolkit 3.4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033349"/>
            <a:ext cx="9831389" cy="22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Proprietary (3DSystems) C++ libraries that allow: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Interfacing with all the </a:t>
            </a:r>
            <a:r>
              <a:rPr lang="en-GB" altLang="it-IT" sz="2000" b="0" dirty="0">
                <a:solidFill>
                  <a:schemeClr val="tx1"/>
                </a:solidFill>
              </a:rPr>
              <a:t>haptic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devices of the Phantom family (by 3DSystems)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Development of software for interaction with a virtual environment through the interface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Integrated functions for graphic and haptic rendering of the virtual scene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12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3 groups of API from high-level to low-level: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, HLAPI, HDAPI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1" y="3057488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116012" y="3611113"/>
            <a:ext cx="9831389" cy="234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High-level API. Easy to use. User just has to define the shapes using given function. Graphic and haptic rendering managed by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11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simple shapes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 with the shapes graphically and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haptically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Use pre-defined force effects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on contact event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79" y="165379"/>
            <a:ext cx="4781550" cy="1162050"/>
          </a:xfrm>
          <a:prstGeom prst="rect">
            <a:avLst/>
          </a:prstGeom>
        </p:spPr>
      </p:pic>
      <p:sp>
        <p:nvSpPr>
          <p:cNvPr id="1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10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7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Quick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(2)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10009187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a window where to graphically render the scene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device space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shapes and their properties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the cursor (collect informations about device and shapes)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QuickHaptics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Insertion of many default parameters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Communication with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Collisions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between graphic rendering loop (30Hz) and haptic rendering loop (1000Hz)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Disadvantages: API functions are very “closed”, you don’t have access to many informations and cannot perform complex tasks.</a:t>
            </a:r>
          </a:p>
        </p:txBody>
      </p:sp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11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1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HLAPI (Haptic Library API)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92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User has to define shapes and graphic rendering using OpenGL formalism. Haptic rendering managed by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you can do with HLAPI: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complex graphic and haptic scene using OpenGL formalism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callbacks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 a set of events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constraints (virtual fixtures)</a:t>
            </a:r>
          </a:p>
          <a:p>
            <a:pPr lvl="0" algn="just">
              <a:defRPr/>
            </a:pPr>
            <a:endParaRPr lang="en-GB" altLang="it-IT" sz="1600" b="0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>
                <a:solidFill>
                  <a:schemeClr val="tx1"/>
                </a:solidFill>
              </a:rPr>
              <a:t>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shapes using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formalism (vertices, edges, transformations, material properties). The physical properties are treated as classical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OpenGl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properties</a:t>
            </a:r>
          </a:p>
          <a:p>
            <a:pPr lvl="0" algn="just">
              <a:defRPr/>
            </a:pPr>
            <a:endParaRPr lang="en-GB" altLang="it-IT" sz="16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HLAPI will manage: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HLAPI uses graphic informations to compute collisions and haptic rendering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Communication with the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Synchronization of graphic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12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8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HDAPI (Haptic Device API)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10009187" cy="50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Briefly: Low-level API. Difficult to use. User must define shapes, graphic rendering (OpenGL) and also collisions and haptic rendering. You can do a lot but not everything works as expected..</a:t>
            </a:r>
          </a:p>
          <a:p>
            <a:pPr lvl="0" algn="just">
              <a:defRPr/>
            </a:pPr>
            <a:endParaRPr lang="en-GB" altLang="it-IT" sz="1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What </a:t>
            </a:r>
            <a:r>
              <a:rPr lang="en-GB" altLang="it-IT" sz="2000" b="0" dirty="0">
                <a:solidFill>
                  <a:schemeClr val="tx1"/>
                </a:solidFill>
              </a:rPr>
              <a:t>you can do with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</a:t>
            </a:r>
            <a:r>
              <a:rPr lang="en-GB" altLang="it-IT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Directly impose custom forces to the device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Read low-level sensor data from the device (joint velocities, torques)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haptic rendering and collision detection algorithms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Define custom effects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you are required to do: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Separately define functions for graphics rendering, collision detection and haptic rendering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Use efficient collision detection and haptic rendering algorithms (they run once for every haptic loop iteration)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 the synchronization of the graphic loop (30Hz) and the haptic loop (1000Hz)</a:t>
            </a:r>
          </a:p>
          <a:p>
            <a:pPr lvl="0" algn="just">
              <a:defRPr/>
            </a:pPr>
            <a:endParaRPr lang="en-GB" altLang="it-IT" sz="16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What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HDAPI </a:t>
            </a:r>
            <a:r>
              <a:rPr lang="en-GB" altLang="it-IT" sz="2000" b="0" dirty="0">
                <a:solidFill>
                  <a:schemeClr val="tx1"/>
                </a:solidFill>
              </a:rPr>
              <a:t>will manage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Initialization and communication with the device</a:t>
            </a:r>
          </a:p>
          <a:p>
            <a:pPr lvl="0" algn="just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/>
              <a:t>CHAI3D </a:t>
            </a:r>
            <a:r>
              <a:rPr lang="en-GB" altLang="it-IT" sz="2800" cap="small" dirty="0" smtClean="0"/>
              <a:t> (Computer </a:t>
            </a:r>
            <a:r>
              <a:rPr lang="en-GB" altLang="it-IT" sz="2800" cap="small" dirty="0" err="1" smtClean="0"/>
              <a:t>Haptics</a:t>
            </a:r>
            <a:r>
              <a:rPr lang="en-GB" altLang="it-IT" sz="2800" cap="small" dirty="0" smtClean="0"/>
              <a:t> and Active Interface)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746270"/>
            <a:ext cx="9831389" cy="349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Open-source multi-platform set of C++ libraries for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visualization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Released in 2004 by AI Lab at Stanford University + EPFL + University of Siena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Features: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Allows communication with several haptic devices (both 3 and 6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dof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Manages graphic and haptic rendering. Has its own graphic engine (OpenGL based), provides multiple collision detection and force rendering algorithms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Allow to read/impose values to/from the haptic device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Has a clear documentation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Provides integration modules for third party softwares like V-REP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63" y="404813"/>
            <a:ext cx="2392336" cy="1089368"/>
          </a:xfrm>
          <a:prstGeom prst="rect">
            <a:avLst/>
          </a:prstGeom>
        </p:spPr>
      </p:pic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14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6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Interaction scheme between CHAI3D and V-REP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grpSp>
        <p:nvGrpSpPr>
          <p:cNvPr id="48" name="Gruppo 47"/>
          <p:cNvGrpSpPr/>
          <p:nvPr/>
        </p:nvGrpSpPr>
        <p:grpSpPr>
          <a:xfrm>
            <a:off x="1029478" y="2045718"/>
            <a:ext cx="10182253" cy="2868164"/>
            <a:chOff x="1116012" y="2259240"/>
            <a:chExt cx="10182253" cy="2868164"/>
          </a:xfrm>
        </p:grpSpPr>
        <p:sp>
          <p:nvSpPr>
            <p:cNvPr id="11" name="CasellaDiTesto 10"/>
            <p:cNvSpPr txBox="1"/>
            <p:nvPr/>
          </p:nvSpPr>
          <p:spPr>
            <a:xfrm>
              <a:off x="1116012" y="2606581"/>
              <a:ext cx="1999282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V-REP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116012" y="4263594"/>
              <a:ext cx="1999282" cy="400110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/>
                <a:t>V-REP Scene</a:t>
              </a: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3980614" y="2265082"/>
              <a:ext cx="2513175" cy="2862322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err="1" smtClean="0"/>
                <a:t>External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plugin</a:t>
              </a:r>
              <a:endParaRPr lang="it-IT" sz="2000" dirty="0" smtClean="0"/>
            </a:p>
            <a:p>
              <a:pPr algn="ctr"/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it-IT" sz="2000" dirty="0" smtClean="0"/>
            </a:p>
            <a:p>
              <a:endParaRPr lang="it-IT" sz="2000" dirty="0" smtClean="0"/>
            </a:p>
            <a:p>
              <a:endParaRPr lang="it-IT" sz="2000" dirty="0"/>
            </a:p>
            <a:p>
              <a:endParaRPr lang="en-US" sz="2000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4261146" y="3326911"/>
              <a:ext cx="1952112" cy="369332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 smtClean="0"/>
                <a:t>Haptic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261146" y="4041578"/>
              <a:ext cx="1952112" cy="646331"/>
            </a:xfrm>
            <a:prstGeom prst="rect">
              <a:avLst/>
            </a:prstGeom>
            <a:solidFill>
              <a:srgbClr val="F9FECA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/>
                <a:t>V-REP </a:t>
              </a:r>
            </a:p>
            <a:p>
              <a:pPr algn="ctr"/>
              <a:r>
                <a:rPr lang="it-IT" dirty="0" err="1" smtClean="0"/>
                <a:t>simulation</a:t>
              </a:r>
              <a:r>
                <a:rPr lang="it-IT" dirty="0" smtClean="0"/>
                <a:t> </a:t>
              </a:r>
              <a:r>
                <a:rPr lang="it-IT" dirty="0" err="1" smtClean="0"/>
                <a:t>loop</a:t>
              </a:r>
              <a:endParaRPr lang="en-US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7364273" y="2259240"/>
              <a:ext cx="1536918" cy="1015663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CHAI3D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761347" y="2265082"/>
              <a:ext cx="1536918" cy="2246769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it-IT" sz="2000" dirty="0" smtClean="0"/>
            </a:p>
            <a:p>
              <a:pPr algn="ctr"/>
              <a:r>
                <a:rPr lang="it-IT" sz="2000" dirty="0" smtClean="0"/>
                <a:t>DEVICE</a:t>
              </a:r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  <a:p>
              <a:pPr algn="ctr"/>
              <a:endParaRPr lang="it-IT" sz="2000" dirty="0"/>
            </a:p>
            <a:p>
              <a:pPr algn="ctr"/>
              <a:endParaRPr lang="it-IT" sz="2000" dirty="0" smtClean="0"/>
            </a:p>
          </p:txBody>
        </p:sp>
        <p:pic>
          <p:nvPicPr>
            <p:cNvPr id="1028" name="Picture 4" descr="http://www.geomagic.com/files/4314/3931/0192/GeoTouch_195-thumbnai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4800" y="3005146"/>
              <a:ext cx="1270012" cy="127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nettore 2 20"/>
            <p:cNvCxnSpPr>
              <a:stCxn id="11" idx="3"/>
            </p:cNvCxnSpPr>
            <p:nvPr/>
          </p:nvCxnSpPr>
          <p:spPr>
            <a:xfrm flipV="1">
              <a:off x="3115294" y="3114412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/>
            <p:cNvCxnSpPr>
              <a:stCxn id="11" idx="2"/>
              <a:endCxn id="14" idx="0"/>
            </p:cNvCxnSpPr>
            <p:nvPr/>
          </p:nvCxnSpPr>
          <p:spPr>
            <a:xfrm>
              <a:off x="2115653" y="3622244"/>
              <a:ext cx="0" cy="641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26"/>
            <p:cNvCxnSpPr>
              <a:endCxn id="18" idx="1"/>
            </p:cNvCxnSpPr>
            <p:nvPr/>
          </p:nvCxnSpPr>
          <p:spPr>
            <a:xfrm flipV="1">
              <a:off x="6213258" y="2767072"/>
              <a:ext cx="1151015" cy="7561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2 27"/>
            <p:cNvCxnSpPr/>
            <p:nvPr/>
          </p:nvCxnSpPr>
          <p:spPr>
            <a:xfrm flipV="1">
              <a:off x="8896027" y="2767070"/>
              <a:ext cx="86532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/>
            <p:nvPr/>
          </p:nvCxnSpPr>
          <p:spPr>
            <a:xfrm>
              <a:off x="5237201" y="3696243"/>
              <a:ext cx="0" cy="3453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/>
            <p:cNvCxnSpPr>
              <a:stCxn id="32" idx="1"/>
            </p:cNvCxnSpPr>
            <p:nvPr/>
          </p:nvCxnSpPr>
          <p:spPr>
            <a:xfrm flipH="1" flipV="1">
              <a:off x="6213258" y="4511851"/>
              <a:ext cx="1163914" cy="28069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ergamena 1 31"/>
            <p:cNvSpPr/>
            <p:nvPr/>
          </p:nvSpPr>
          <p:spPr>
            <a:xfrm>
              <a:off x="7293457" y="4457688"/>
              <a:ext cx="1635871" cy="669716"/>
            </a:xfrm>
            <a:prstGeom prst="verticalScroll">
              <a:avLst/>
            </a:prstGeom>
            <a:solidFill>
              <a:srgbClr val="F9FE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User’s</a:t>
              </a:r>
              <a:r>
                <a:rPr lang="it-IT" dirty="0" smtClean="0">
                  <a:solidFill>
                    <a:schemeClr val="tx1"/>
                  </a:solidFill>
                </a:rPr>
                <a:t> code</a:t>
              </a:r>
            </a:p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goes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here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7353945" y="3512352"/>
              <a:ext cx="1536918" cy="707886"/>
            </a:xfrm>
            <a:prstGeom prst="rect">
              <a:avLst/>
            </a:prstGeom>
            <a:solidFill>
              <a:srgbClr val="FFFFA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 smtClean="0"/>
                <a:t>Other</a:t>
              </a:r>
              <a:r>
                <a:rPr lang="it-IT" sz="2000" dirty="0" smtClean="0"/>
                <a:t> C++ </a:t>
              </a:r>
              <a:r>
                <a:rPr lang="it-IT" sz="2000" dirty="0" err="1" smtClean="0"/>
                <a:t>libraries</a:t>
              </a:r>
              <a:endParaRPr lang="it-IT" sz="2000" dirty="0" smtClean="0"/>
            </a:p>
          </p:txBody>
        </p:sp>
        <p:cxnSp>
          <p:nvCxnSpPr>
            <p:cNvPr id="39" name="Connettore 2 38"/>
            <p:cNvCxnSpPr>
              <a:endCxn id="38" idx="1"/>
            </p:cNvCxnSpPr>
            <p:nvPr/>
          </p:nvCxnSpPr>
          <p:spPr>
            <a:xfrm flipV="1">
              <a:off x="6213258" y="3866295"/>
              <a:ext cx="1140687" cy="371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System Setting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Besides the device is recognized both in Windows and Ubuntu, the following procedure has been used and tested on Windows 10 only.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The following procedure is explained in detail in the appendix guide.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 drivers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Download and install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or CHAI3D libraries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Both libraries require Microsoft Visual Studio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 about the structure of the folders of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and CHAI3D (bin, doc, examples)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Do the pairing and calibration procedure (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Driver)</a:t>
            </a:r>
          </a:p>
          <a:p>
            <a:pPr marL="457200" lvl="0" indent="-457200" algn="just">
              <a:buAutoNum type="arabicPeriod" startAt="4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Run the compiled program and have fun </a:t>
            </a: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90348" y="2404094"/>
            <a:ext cx="10009187" cy="7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3200" b="1" i="0" u="none" strike="noStrike" kern="1200" cap="small" spc="0" dirty="0" smtClean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</a:rPr>
              <a:t>Thanks for your attention</a:t>
            </a: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3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APPENDIX: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Guide to installation of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driver,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503336"/>
            <a:ext cx="9831389" cy="42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Notes: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Besides the device is recognized both in Windows and Ubuntu, the following procedure has been used and tested on Windows 10 only.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requires Microsoft Visual Studio 2005/2008/2010, while CHAI3D requires Microsoft Visual Studio 2012/2013/2015.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INSTALLATION OF GEOMAGIC DRIVER AND OPENHAPTICS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From </a:t>
            </a:r>
            <a:r>
              <a:rPr lang="en-US" sz="2000" i="1" dirty="0">
                <a:hlinkClick r:id="rId4"/>
              </a:rPr>
              <a:t>https://3dsystems.teamplatform.com/pages/102774?t=r4nk8zvqwa91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download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 driver for windows ‘</a:t>
            </a:r>
            <a:r>
              <a:rPr lang="en-US" sz="2000" b="0" i="1" dirty="0" smtClean="0"/>
              <a:t>Geomagic_Touch_Device_Driver_2016.1.1.exe</a:t>
            </a:r>
            <a:r>
              <a:rPr lang="en-US" sz="2000" b="0" dirty="0" smtClean="0"/>
              <a:t>’ and the </a:t>
            </a:r>
            <a:r>
              <a:rPr lang="en-US" sz="2000" b="0" dirty="0" err="1" smtClean="0"/>
              <a:t>OpenHaptics</a:t>
            </a:r>
            <a:r>
              <a:rPr lang="en-US" sz="2000" b="0" dirty="0" smtClean="0"/>
              <a:t> v3.4 ‘</a:t>
            </a:r>
            <a:r>
              <a:rPr lang="en-US" sz="2000" b="0" i="1" dirty="0" smtClean="0"/>
              <a:t>OpenHaptics_Developer_Edition_v3.4.0.zip</a:t>
            </a:r>
            <a:r>
              <a:rPr lang="en-US" sz="2000" b="0" dirty="0" smtClean="0"/>
              <a:t>’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touch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driver using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(.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using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install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(.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18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8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Guide to installation of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driver, </a:t>
            </a: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OpenHaptics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9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INSTALLATION OF CHAI3D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Note: CHAI3D requires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drivers but not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nevessarily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 To use chai3d module for V-REP you need V-REP already installed in your computer (</a:t>
            </a:r>
            <a:r>
              <a:rPr lang="en-GB" altLang="it-IT" sz="2000" b="0" dirty="0">
                <a:solidFill>
                  <a:schemeClr val="tx1"/>
                </a:solidFill>
              </a:rPr>
              <a:t>download from here </a:t>
            </a:r>
            <a:r>
              <a:rPr lang="en-GB" altLang="it-IT" sz="2000" b="0" i="1" dirty="0">
                <a:solidFill>
                  <a:schemeClr val="tx1"/>
                </a:solidFill>
              </a:rPr>
              <a:t>http://www.coppeliarobotics.com/downloads.html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).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From </a:t>
            </a:r>
            <a:r>
              <a:rPr lang="en-GB" altLang="it-IT" sz="2000" b="0" i="1" dirty="0" smtClean="0">
                <a:solidFill>
                  <a:schemeClr val="tx1"/>
                </a:solidFill>
                <a:hlinkClick r:id="rId4"/>
              </a:rPr>
              <a:t>http://www.chai3d.org/download/releases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download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Multiplatform (Windows / Linux/ Mac OS X)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version of CHAI3D</a:t>
            </a:r>
          </a:p>
          <a:p>
            <a:pPr marL="457200" lvl="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CHAI3D does not require installation, then unzip the archive in the location where you want the main folder of CHAI3D to be (e.g.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C:\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doc’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folder you will find the documentation of CHAI3D. Please open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getting-started.html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select ‘</a:t>
            </a:r>
            <a:r>
              <a:rPr lang="en-US" altLang="it-IT" sz="2000" b="0" i="1" dirty="0" smtClean="0">
                <a:solidFill>
                  <a:schemeClr val="tx1"/>
                </a:solidFill>
              </a:rPr>
              <a:t>on Windows visual studio</a:t>
            </a:r>
            <a:r>
              <a:rPr lang="en-US" altLang="it-IT" sz="2000" b="0" dirty="0" smtClean="0">
                <a:solidFill>
                  <a:schemeClr val="tx1"/>
                </a:solidFill>
              </a:rPr>
              <a:t>’ to get the instructions to compile the CHAI3D examples.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The ‘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root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folder’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mentioned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instruction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is </a:t>
            </a:r>
            <a:r>
              <a:rPr lang="it-IT" altLang="it-IT" sz="2000" b="0" dirty="0">
                <a:solidFill>
                  <a:schemeClr val="tx1"/>
                </a:solidFill>
              </a:rPr>
              <a:t>the folder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chai3d-3.1.1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which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contains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all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other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chai3d folders 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included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doc’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In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same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way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you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can compile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relative to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external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modules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eg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V-REP). For V-REP, go in ‘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chai3d-3.1.1/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modules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/V-REP/doc/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getting-started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and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follow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instructions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to compile the chai3d-vrep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>
                <a:solidFill>
                  <a:schemeClr val="tx1"/>
                </a:solidFill>
              </a:rPr>
              <a:t> 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(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similar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to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point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3).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19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fld id="{999F21F6-958C-4FE5-9665-EA2E9C0D9296}" type="slidenum">
              <a:rPr lang="it-IT" altLang="it-IT">
                <a:solidFill>
                  <a:schemeClr val="bg1"/>
                </a:solidFill>
                <a:latin typeface="+mj-lt"/>
              </a:rPr>
              <a:pPr/>
              <a:t>2</a:t>
            </a:fld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Interfaces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Robotic devices that allow physical interaction with a virtual environment or a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teleoperated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system. </a:t>
            </a:r>
          </a:p>
        </p:txBody>
      </p:sp>
      <p:pic>
        <p:nvPicPr>
          <p:cNvPr id="1028" name="Picture 4" descr="http://www.forcedimension.com/images/products/gallery/omega7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62" y="2687958"/>
            <a:ext cx="3024000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h-wildau.de/sbruntha/Material/VR/Websites-T11/FeedbackDevices/images/worksta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4" y="2692511"/>
            <a:ext cx="3024000" cy="22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97" y="2663500"/>
            <a:ext cx="3024000" cy="22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Interface the device with pc, use </a:t>
            </a:r>
            <a:r>
              <a:rPr lang="en-GB" altLang="it-IT" sz="2800" cap="small" dirty="0" err="1" smtClean="0">
                <a:solidFill>
                  <a:srgbClr val="822434"/>
                </a:solidFill>
              </a:rPr>
              <a:t>OpenHaptics</a:t>
            </a:r>
            <a:r>
              <a:rPr lang="en-GB" altLang="it-IT" sz="2800" cap="small" dirty="0" smtClean="0">
                <a:solidFill>
                  <a:srgbClr val="822434"/>
                </a:solidFill>
              </a:rPr>
              <a:t> and CHAI3D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10009187" cy="473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CONNECT THE DEVICE TO THE PC: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Connect the device Ethernet port 1 with the Ethernet port of the pc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the installation directory of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DRIVERS (usually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programs\3DSystems\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’…) launch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Geomagic_Touch_Setup.exe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’. Select ‘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 Touch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under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Device Model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box, click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pairing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fastly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press the button on the back of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Touch. Click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apply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and exit.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In the installation directory of </a:t>
            </a:r>
            <a:r>
              <a:rPr lang="en-GB" altLang="it-IT" sz="2000" b="0" dirty="0" err="1">
                <a:solidFill>
                  <a:schemeClr val="tx1"/>
                </a:solidFill>
              </a:rPr>
              <a:t>Geomagic</a:t>
            </a:r>
            <a:r>
              <a:rPr lang="en-GB" altLang="it-IT" sz="2000" b="0" dirty="0">
                <a:solidFill>
                  <a:schemeClr val="tx1"/>
                </a:solidFill>
              </a:rPr>
              <a:t> DRIVERS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(usually 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‘programs\3DSystems\</a:t>
            </a:r>
            <a:r>
              <a:rPr lang="en-GB" altLang="it-IT" sz="2000" b="0" i="1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’…) launch 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‘Geomagic_Touch_Diagnostic.exe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click on the right arrow which is at the bottom-right of the window, until you arrive at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Calibration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page. Wait for the ‘</a:t>
            </a:r>
            <a:r>
              <a:rPr lang="en-GB" altLang="it-IT" sz="2000" b="0" i="1" dirty="0" smtClean="0">
                <a:solidFill>
                  <a:schemeClr val="tx1"/>
                </a:solidFill>
              </a:rPr>
              <a:t>Calibrate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button to become green (or force calibration by clicking on it).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 case of ‘communication error’ please disconnect the Ethernet cable and repeat the procedure from point 2</a:t>
            </a:r>
          </a:p>
          <a:p>
            <a:pPr marL="457200" lvl="0" indent="-457200">
              <a:buFont typeface="+mj-lt"/>
              <a:buAutoNum type="arabicPeriod"/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GB" altLang="it-IT" sz="2000" dirty="0">
                <a:solidFill>
                  <a:schemeClr val="tx1"/>
                </a:solidFill>
              </a:rPr>
              <a:t>WORK WITH OPENHAPTICS: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The reference folder usually is ‘</a:t>
            </a:r>
            <a:r>
              <a:rPr lang="en-US" sz="2000" b="0" i="1" dirty="0">
                <a:solidFill>
                  <a:schemeClr val="tx1"/>
                </a:solidFill>
              </a:rPr>
              <a:t>C:\OpenHaptics\Developer\3.4.0</a:t>
            </a:r>
            <a:r>
              <a:rPr lang="en-US" sz="2000" b="0" dirty="0">
                <a:solidFill>
                  <a:schemeClr val="tx1"/>
                </a:solidFill>
              </a:rPr>
              <a:t>’  . In this folder you can find the documentation (‘</a:t>
            </a:r>
            <a:r>
              <a:rPr lang="en-US" sz="2000" b="0" i="1" dirty="0">
                <a:solidFill>
                  <a:schemeClr val="tx1"/>
                </a:solidFill>
              </a:rPr>
              <a:t>docs</a:t>
            </a:r>
            <a:r>
              <a:rPr lang="en-US" sz="2000" b="0" dirty="0">
                <a:solidFill>
                  <a:schemeClr val="tx1"/>
                </a:solidFill>
              </a:rPr>
              <a:t>’) and useful examples (‘</a:t>
            </a:r>
            <a:r>
              <a:rPr lang="en-US" sz="2000" b="0" i="1" dirty="0">
                <a:solidFill>
                  <a:schemeClr val="tx1"/>
                </a:solidFill>
              </a:rPr>
              <a:t>examples</a:t>
            </a:r>
            <a:r>
              <a:rPr lang="en-US" sz="2000" b="0" dirty="0">
                <a:solidFill>
                  <a:schemeClr val="tx1"/>
                </a:solidFill>
              </a:rPr>
              <a:t>’). </a:t>
            </a:r>
          </a:p>
          <a:p>
            <a:pPr lvl="0"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20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>
              <a:defRPr/>
            </a:pPr>
            <a:r>
              <a:rPr lang="en-GB" altLang="it-IT" sz="2800" cap="small" dirty="0">
                <a:solidFill>
                  <a:srgbClr val="822434"/>
                </a:solidFill>
              </a:rPr>
              <a:t>Interface the device with pc, use </a:t>
            </a:r>
            <a:r>
              <a:rPr lang="en-GB" altLang="it-IT" sz="2800" cap="small" dirty="0" err="1">
                <a:solidFill>
                  <a:srgbClr val="822434"/>
                </a:solidFill>
              </a:rPr>
              <a:t>OpenHaptics</a:t>
            </a:r>
            <a:r>
              <a:rPr lang="en-GB" altLang="it-IT" sz="2800" cap="small" dirty="0">
                <a:solidFill>
                  <a:srgbClr val="822434"/>
                </a:solidFill>
              </a:rPr>
              <a:t> and CHAI3D</a:t>
            </a:r>
            <a:endParaRPr lang="en-GB" altLang="it-IT" sz="2800" cap="small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16012" y="1033346"/>
            <a:ext cx="9831389" cy="478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binaries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are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contained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\bin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,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while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sources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are in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\HL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and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i="1" dirty="0" smtClean="0">
                <a:solidFill>
                  <a:schemeClr val="tx1"/>
                </a:solidFill>
              </a:rPr>
              <a:t>\HD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Use Visual studio 2005, 2008, 2010 to open an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project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(e.g. use Visual Studio 2010 to open the file ’</a:t>
            </a:r>
            <a:r>
              <a:rPr lang="en-US" sz="2000" b="0" i="1" dirty="0" smtClean="0">
                <a:solidFill>
                  <a:schemeClr val="tx1"/>
                </a:solidFill>
              </a:rPr>
              <a:t>examples\HL\graphics\Events\Events_VS2010.vcxproj</a:t>
            </a:r>
            <a:r>
              <a:rPr lang="en-US" sz="2000" b="0" dirty="0" smtClean="0">
                <a:solidFill>
                  <a:schemeClr val="tx1"/>
                </a:solidFill>
              </a:rPr>
              <a:t>’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err="1" smtClean="0">
                <a:solidFill>
                  <a:schemeClr val="tx1"/>
                </a:solidFill>
              </a:rPr>
              <a:t>If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you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modify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and compile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previous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for x64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systems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,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generated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binary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program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will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be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saved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\HL\bin\x64\HL\. </a:t>
            </a:r>
            <a:endParaRPr lang="it-IT" altLang="it-IT" sz="2000" b="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altLang="it-IT" sz="2000" b="0" dirty="0" smtClean="0">
                <a:solidFill>
                  <a:schemeClr val="tx1"/>
                </a:solidFill>
              </a:rPr>
              <a:t>A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good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way to start using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is to create a copy of an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folder (in the ‘</a:t>
            </a:r>
            <a:r>
              <a:rPr lang="it-IT" altLang="it-IT" sz="2000" b="0" i="1" dirty="0" err="1" smtClean="0">
                <a:solidFill>
                  <a:schemeClr val="tx1"/>
                </a:solidFill>
              </a:rPr>
              <a:t>examples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’ folder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itself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!!!),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modify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the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example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with </a:t>
            </a:r>
            <a:r>
              <a:rPr lang="it-IT" altLang="it-IT" sz="2000" b="0" dirty="0">
                <a:solidFill>
                  <a:schemeClr val="tx1"/>
                </a:solidFill>
              </a:rPr>
              <a:t>V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isual Studio, compile and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see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what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 </a:t>
            </a:r>
            <a:r>
              <a:rPr lang="it-IT" altLang="it-IT" sz="2000" b="0" dirty="0" err="1" smtClean="0">
                <a:solidFill>
                  <a:schemeClr val="tx1"/>
                </a:solidFill>
              </a:rPr>
              <a:t>happens</a:t>
            </a:r>
            <a:r>
              <a:rPr lang="it-IT" altLang="it-IT" sz="2000" b="0" dirty="0" smtClean="0">
                <a:solidFill>
                  <a:schemeClr val="tx1"/>
                </a:solidFill>
              </a:rPr>
              <a:t>..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it-IT" altLang="it-IT" sz="2000" b="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it-IT" altLang="it-IT" sz="2000" dirty="0">
                <a:solidFill>
                  <a:schemeClr val="tx1"/>
                </a:solidFill>
              </a:rPr>
              <a:t>WORK WITH CHAI3D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>
                <a:solidFill>
                  <a:schemeClr val="tx1"/>
                </a:solidFill>
              </a:rPr>
              <a:t>The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root folder </a:t>
            </a:r>
            <a:r>
              <a:rPr lang="en-GB" altLang="it-IT" sz="2000" b="0" dirty="0">
                <a:solidFill>
                  <a:schemeClr val="tx1"/>
                </a:solidFill>
              </a:rPr>
              <a:t>usually is ‘</a:t>
            </a:r>
            <a:r>
              <a:rPr lang="en-US" sz="2000" b="0" dirty="0">
                <a:solidFill>
                  <a:schemeClr val="tx1"/>
                </a:solidFill>
              </a:rPr>
              <a:t>chai3d-3.1.1’ that you have extracted from the archive during the installation of CHAI3D. In this folder you can find the documentation (‘</a:t>
            </a:r>
            <a:r>
              <a:rPr lang="en-US" sz="2000" b="0" i="1" dirty="0">
                <a:solidFill>
                  <a:schemeClr val="tx1"/>
                </a:solidFill>
              </a:rPr>
              <a:t>docs</a:t>
            </a:r>
            <a:r>
              <a:rPr lang="en-US" sz="2000" b="0" dirty="0" smtClean="0">
                <a:solidFill>
                  <a:schemeClr val="tx1"/>
                </a:solidFill>
              </a:rPr>
              <a:t>’), useful </a:t>
            </a:r>
            <a:r>
              <a:rPr lang="en-US" sz="2000" b="0" dirty="0">
                <a:solidFill>
                  <a:schemeClr val="tx1"/>
                </a:solidFill>
              </a:rPr>
              <a:t>examples (‘</a:t>
            </a:r>
            <a:r>
              <a:rPr lang="en-US" sz="2000" b="0" i="1" dirty="0">
                <a:solidFill>
                  <a:schemeClr val="tx1"/>
                </a:solidFill>
              </a:rPr>
              <a:t>example</a:t>
            </a:r>
            <a:r>
              <a:rPr lang="en-US" sz="2000" b="0" dirty="0" smtClean="0">
                <a:solidFill>
                  <a:schemeClr val="tx1"/>
                </a:solidFill>
              </a:rPr>
              <a:t>’) and the binaries of the compiled examples (</a:t>
            </a:r>
            <a:r>
              <a:rPr lang="en-US" sz="2000" b="0" i="1" dirty="0" smtClean="0">
                <a:solidFill>
                  <a:schemeClr val="tx1"/>
                </a:solidFill>
              </a:rPr>
              <a:t>‘bin’</a:t>
            </a:r>
            <a:r>
              <a:rPr lang="en-US" sz="2000" b="0" dirty="0" smtClean="0">
                <a:solidFill>
                  <a:schemeClr val="tx1"/>
                </a:solidFill>
              </a:rPr>
              <a:t>).</a:t>
            </a:r>
            <a:endParaRPr lang="en-US" sz="20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2000" b="0" dirty="0">
                <a:solidFill>
                  <a:schemeClr val="tx1"/>
                </a:solidFill>
              </a:rPr>
              <a:t>As </a:t>
            </a:r>
            <a:r>
              <a:rPr lang="it-IT" sz="2000" b="0" dirty="0" err="1">
                <a:solidFill>
                  <a:schemeClr val="tx1"/>
                </a:solidFill>
              </a:rPr>
              <a:t>before</a:t>
            </a:r>
            <a:r>
              <a:rPr lang="it-IT" sz="2000" b="0" dirty="0">
                <a:solidFill>
                  <a:schemeClr val="tx1"/>
                </a:solidFill>
              </a:rPr>
              <a:t> use Visual Studio </a:t>
            </a:r>
            <a:r>
              <a:rPr lang="it-IT" sz="2000" b="0" dirty="0" smtClean="0">
                <a:solidFill>
                  <a:schemeClr val="tx1"/>
                </a:solidFill>
              </a:rPr>
              <a:t>2012/2013/2015 to </a:t>
            </a:r>
            <a:r>
              <a:rPr lang="it-IT" sz="2000" b="0" dirty="0">
                <a:solidFill>
                  <a:schemeClr val="tx1"/>
                </a:solidFill>
              </a:rPr>
              <a:t>open an </a:t>
            </a:r>
            <a:r>
              <a:rPr lang="it-IT" sz="2000" b="0" dirty="0" err="1">
                <a:solidFill>
                  <a:schemeClr val="tx1"/>
                </a:solidFill>
              </a:rPr>
              <a:t>example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project</a:t>
            </a:r>
            <a:r>
              <a:rPr lang="it-IT" sz="2000" b="0" dirty="0">
                <a:solidFill>
                  <a:schemeClr val="tx1"/>
                </a:solidFill>
              </a:rPr>
              <a:t>, </a:t>
            </a:r>
            <a:r>
              <a:rPr lang="it-IT" sz="2000" b="0" dirty="0" err="1">
                <a:solidFill>
                  <a:schemeClr val="tx1"/>
                </a:solidFill>
              </a:rPr>
              <a:t>modify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it</a:t>
            </a:r>
            <a:r>
              <a:rPr lang="it-IT" sz="2000" b="0" dirty="0">
                <a:solidFill>
                  <a:schemeClr val="tx1"/>
                </a:solidFill>
              </a:rPr>
              <a:t>, and compile </a:t>
            </a:r>
            <a:r>
              <a:rPr lang="it-IT" sz="2000" b="0" dirty="0" err="1">
                <a:solidFill>
                  <a:schemeClr val="tx1"/>
                </a:solidFill>
              </a:rPr>
              <a:t>it</a:t>
            </a:r>
            <a:r>
              <a:rPr lang="it-IT" sz="2000" b="0" dirty="0">
                <a:solidFill>
                  <a:schemeClr val="tx1"/>
                </a:solidFill>
              </a:rPr>
              <a:t>. The </a:t>
            </a:r>
            <a:r>
              <a:rPr lang="it-IT" sz="2000" b="0" dirty="0" err="1">
                <a:solidFill>
                  <a:schemeClr val="tx1"/>
                </a:solidFill>
              </a:rPr>
              <a:t>binaries</a:t>
            </a:r>
            <a:r>
              <a:rPr lang="it-IT" sz="2000" b="0" dirty="0">
                <a:solidFill>
                  <a:schemeClr val="tx1"/>
                </a:solidFill>
              </a:rPr>
              <a:t> </a:t>
            </a:r>
            <a:r>
              <a:rPr lang="it-IT" sz="2000" b="0" dirty="0" err="1">
                <a:solidFill>
                  <a:schemeClr val="tx1"/>
                </a:solidFill>
              </a:rPr>
              <a:t>will</a:t>
            </a:r>
            <a:r>
              <a:rPr lang="it-IT" sz="2000" b="0" dirty="0">
                <a:solidFill>
                  <a:schemeClr val="tx1"/>
                </a:solidFill>
              </a:rPr>
              <a:t> be </a:t>
            </a:r>
            <a:r>
              <a:rPr lang="it-IT" sz="2000" b="0" dirty="0" err="1">
                <a:solidFill>
                  <a:schemeClr val="tx1"/>
                </a:solidFill>
              </a:rPr>
              <a:t>saved</a:t>
            </a:r>
            <a:r>
              <a:rPr lang="it-IT" sz="2000" b="0" dirty="0">
                <a:solidFill>
                  <a:schemeClr val="tx1"/>
                </a:solidFill>
              </a:rPr>
              <a:t> in ‘</a:t>
            </a:r>
            <a:r>
              <a:rPr lang="it-IT" sz="2000" b="0" i="1" dirty="0">
                <a:solidFill>
                  <a:schemeClr val="tx1"/>
                </a:solidFill>
              </a:rPr>
              <a:t>chai3d-3.1.1\bin</a:t>
            </a:r>
            <a:r>
              <a:rPr lang="it-IT" sz="2000" b="0" dirty="0">
                <a:solidFill>
                  <a:schemeClr val="tx1"/>
                </a:solidFill>
              </a:rPr>
              <a:t>’.</a:t>
            </a:r>
            <a:endParaRPr lang="en-US" sz="2000" b="0" dirty="0">
              <a:solidFill>
                <a:schemeClr val="tx1"/>
              </a:solidFill>
            </a:endParaRPr>
          </a:p>
          <a:p>
            <a:pPr lvl="0">
              <a:defRPr/>
            </a:pPr>
            <a:endParaRPr lang="it-IT" altLang="it-IT" sz="2000" b="0" dirty="0">
              <a:solidFill>
                <a:schemeClr val="tx1"/>
              </a:solidFill>
            </a:endParaRPr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21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31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computersculpture.com/images/products/Modeling-Geomagic_Touch_Omni_60_310x2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8"/>
          <a:stretch/>
        </p:blipFill>
        <p:spPr bwMode="auto">
          <a:xfrm>
            <a:off x="3848794" y="2336206"/>
            <a:ext cx="22738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Haptic Rendering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8" name="Freccia a destra 17"/>
          <p:cNvSpPr/>
          <p:nvPr/>
        </p:nvSpPr>
        <p:spPr>
          <a:xfrm flipH="1">
            <a:off x="2542496" y="3500503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/>
          <p:cNvSpPr txBox="1"/>
          <p:nvPr/>
        </p:nvSpPr>
        <p:spPr>
          <a:xfrm>
            <a:off x="6220065" y="2493786"/>
            <a:ext cx="15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Read HIP </a:t>
            </a:r>
            <a:r>
              <a:rPr lang="it-IT" b="1" dirty="0" err="1" smtClean="0"/>
              <a:t>pos</a:t>
            </a:r>
            <a:endParaRPr lang="it-IT" b="1" dirty="0" smtClean="0"/>
          </a:p>
        </p:txBody>
      </p:sp>
      <p:sp>
        <p:nvSpPr>
          <p:cNvPr id="21" name="CasellaDiTesto 20"/>
          <p:cNvSpPr txBox="1"/>
          <p:nvPr/>
        </p:nvSpPr>
        <p:spPr>
          <a:xfrm>
            <a:off x="2437657" y="3743331"/>
            <a:ext cx="15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Impose force </a:t>
            </a:r>
            <a:endParaRPr lang="en-US" b="1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8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dirty="0" smtClean="0">
                <a:solidFill>
                  <a:schemeClr val="tx1"/>
                </a:solidFill>
              </a:rPr>
              <a:t>Idea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: HIP (Haptic </a:t>
            </a:r>
            <a:r>
              <a:rPr lang="en-GB" altLang="it-IT" sz="2000" b="0" dirty="0">
                <a:solidFill>
                  <a:schemeClr val="tx1"/>
                </a:solidFill>
              </a:rPr>
              <a:t>I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nterface </a:t>
            </a:r>
            <a:r>
              <a:rPr lang="en-GB" altLang="it-IT" sz="2000" b="0" dirty="0">
                <a:solidFill>
                  <a:schemeClr val="tx1"/>
                </a:solidFill>
              </a:rPr>
              <a:t>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oint) coupled with a tool in virtual space. When the tool collides with a virtual object, the user feels an artificial reaction force.  </a:t>
            </a:r>
          </a:p>
        </p:txBody>
      </p:sp>
      <p:pic>
        <p:nvPicPr>
          <p:cNvPr id="2056" name="Picture 8" descr="Risultati immagini per hand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4252"/>
          <a:stretch/>
        </p:blipFill>
        <p:spPr bwMode="auto">
          <a:xfrm>
            <a:off x="970869" y="2336206"/>
            <a:ext cx="15675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/>
          <p:cNvSpPr/>
          <p:nvPr/>
        </p:nvSpPr>
        <p:spPr>
          <a:xfrm>
            <a:off x="2542495" y="2940888"/>
            <a:ext cx="1220400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2513236" y="2603997"/>
            <a:ext cx="107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Move</a:t>
            </a:r>
            <a:endParaRPr lang="en-US" dirty="0"/>
          </a:p>
        </p:txBody>
      </p:sp>
      <p:sp>
        <p:nvSpPr>
          <p:cNvPr id="28" name="Freccia a destra 27"/>
          <p:cNvSpPr/>
          <p:nvPr/>
        </p:nvSpPr>
        <p:spPr>
          <a:xfrm>
            <a:off x="6302782" y="2979621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/>
          <p:cNvSpPr/>
          <p:nvPr/>
        </p:nvSpPr>
        <p:spPr>
          <a:xfrm flipH="1">
            <a:off x="6327472" y="3502013"/>
            <a:ext cx="1578431" cy="198910"/>
          </a:xfrm>
          <a:prstGeom prst="rightArrow">
            <a:avLst>
              <a:gd name="adj1" fmla="val 50000"/>
              <a:gd name="adj2" fmla="val 102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/>
          <p:cNvSpPr txBox="1"/>
          <p:nvPr/>
        </p:nvSpPr>
        <p:spPr>
          <a:xfrm>
            <a:off x="6330020" y="3751747"/>
            <a:ext cx="155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Send</a:t>
            </a:r>
            <a:endParaRPr lang="it-IT" dirty="0" smtClean="0"/>
          </a:p>
          <a:p>
            <a:pPr algn="ctr"/>
            <a:r>
              <a:rPr lang="it-IT" dirty="0" err="1" smtClean="0"/>
              <a:t>Reaction</a:t>
            </a:r>
            <a:r>
              <a:rPr lang="it-IT" dirty="0" smtClean="0"/>
              <a:t> force</a:t>
            </a:r>
          </a:p>
        </p:txBody>
      </p:sp>
      <p:sp>
        <p:nvSpPr>
          <p:cNvPr id="15" name="Freccia circolare a sinistra 14"/>
          <p:cNvSpPr/>
          <p:nvPr/>
        </p:nvSpPr>
        <p:spPr>
          <a:xfrm>
            <a:off x="10116803" y="2765347"/>
            <a:ext cx="190500" cy="1000131"/>
          </a:xfrm>
          <a:prstGeom prst="curvedLeftArrow">
            <a:avLst>
              <a:gd name="adj1" fmla="val 32716"/>
              <a:gd name="adj2" fmla="val 68588"/>
              <a:gd name="adj3" fmla="val 45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285878" y="2249749"/>
            <a:ext cx="1244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Update </a:t>
            </a:r>
          </a:p>
          <a:p>
            <a:pPr algn="ctr"/>
            <a:r>
              <a:rPr lang="it-IT" b="1" dirty="0" err="1" smtClean="0"/>
              <a:t>tool</a:t>
            </a:r>
            <a:r>
              <a:rPr lang="it-IT" b="1" dirty="0" smtClean="0"/>
              <a:t> </a:t>
            </a:r>
            <a:r>
              <a:rPr lang="it-IT" b="1" dirty="0" err="1" smtClean="0"/>
              <a:t>pos</a:t>
            </a:r>
            <a:r>
              <a:rPr lang="it-IT" b="1" dirty="0" smtClean="0"/>
              <a:t>, </a:t>
            </a:r>
            <a:r>
              <a:rPr lang="it-IT" b="1" dirty="0" err="1" smtClean="0"/>
              <a:t>detect</a:t>
            </a:r>
            <a:r>
              <a:rPr lang="it-IT" b="1" dirty="0" smtClean="0"/>
              <a:t> </a:t>
            </a:r>
            <a:r>
              <a:rPr lang="it-IT" b="1" dirty="0" err="1" smtClean="0"/>
              <a:t>collisions</a:t>
            </a:r>
            <a:r>
              <a:rPr lang="it-IT" b="1" dirty="0" smtClean="0"/>
              <a:t>, compute </a:t>
            </a:r>
            <a:r>
              <a:rPr lang="it-IT" b="1" dirty="0" err="1" smtClean="0"/>
              <a:t>reaction</a:t>
            </a:r>
            <a:r>
              <a:rPr lang="it-IT" b="1" dirty="0" smtClean="0"/>
              <a:t> force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48" y="2293053"/>
            <a:ext cx="1943100" cy="2105025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8214661" y="2296936"/>
            <a:ext cx="174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</a:rPr>
              <a:t>VIRTUAL WORLD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898298" y="4651687"/>
            <a:ext cx="10009187" cy="49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Different kind of forces:</a:t>
            </a:r>
            <a:r>
              <a:rPr lang="en-GB" altLang="it-IT" sz="2000" b="0" dirty="0">
                <a:solidFill>
                  <a:schemeClr val="tx1"/>
                </a:solidFill>
              </a:rPr>
              <a:t> 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ontact forces, Friction forces, Teleoperation forces, Effects..</a:t>
            </a:r>
          </a:p>
        </p:txBody>
      </p:sp>
      <p:sp>
        <p:nvSpPr>
          <p:cNvPr id="36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3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Contact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287583"/>
            <a:ext cx="6866845" cy="2848064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2" y="1348354"/>
            <a:ext cx="10009187" cy="45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Interaction between virtual HIP (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) and virtual object = spring-damper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2"/>
              <p:cNvSpPr txBox="1">
                <a:spLocks noChangeArrowheads="1"/>
              </p:cNvSpPr>
              <p:nvPr/>
            </p:nvSpPr>
            <p:spPr bwMode="auto">
              <a:xfrm>
                <a:off x="8098971" y="2232667"/>
                <a:ext cx="3570515" cy="2594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When </a:t>
                </a:r>
                <a:r>
                  <a:rPr lang="en-GB" altLang="it-IT" sz="2000" b="0" dirty="0" err="1">
                    <a:solidFill>
                      <a:schemeClr val="tx1"/>
                    </a:solidFill>
                  </a:rPr>
                  <a:t>v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inside object: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Compute Proxy point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Direct the reaction force from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toward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𝑣𝑒𝑙</m:t>
                    </m:r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r>
                  <a:rPr lang="en-GB" altLang="it-IT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GB" altLang="it-IT" sz="1800" b="0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depth = depth of penetration</a:t>
                </a:r>
              </a:p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     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vel</a:t>
                </a: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= velocity of the </a:t>
                </a:r>
                <a:r>
                  <a:rPr lang="en-GB" altLang="it-IT" sz="2000" b="0" dirty="0" err="1" smtClean="0">
                    <a:solidFill>
                      <a:schemeClr val="tx1"/>
                    </a:solidFill>
                  </a:rPr>
                  <a:t>vHIP</a:t>
                </a:r>
                <a:endParaRPr lang="en-GB" altLang="it-IT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8971" y="2232667"/>
                <a:ext cx="3570515" cy="2594930"/>
              </a:xfrm>
              <a:prstGeom prst="rect">
                <a:avLst/>
              </a:prstGeom>
              <a:blipFill rotWithShape="0">
                <a:blip r:embed="rId5"/>
                <a:stretch>
                  <a:fillRect l="-1880" t="-1174" r="-17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in su 2"/>
          <p:cNvSpPr/>
          <p:nvPr/>
        </p:nvSpPr>
        <p:spPr>
          <a:xfrm>
            <a:off x="5646057" y="3390682"/>
            <a:ext cx="145143" cy="1219200"/>
          </a:xfrm>
          <a:prstGeom prst="upArrow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5680528" y="3696897"/>
                <a:ext cx="756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altLang="it-IT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28" y="3696897"/>
                <a:ext cx="75687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</a:t>
            </a:r>
            <a:r>
              <a:rPr lang="it-IT" altLang="it-IT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116012" y="5343649"/>
            <a:ext cx="663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hlinkClick r:id="rId7" action="ppaction://hlinkfile"/>
              </a:rPr>
              <a:t>Example</a:t>
            </a:r>
            <a:r>
              <a:rPr lang="it-IT" dirty="0">
                <a:hlinkClick r:id="rId7" action="ppaction://hlinkfile"/>
              </a:rPr>
              <a:t> </a:t>
            </a:r>
            <a:r>
              <a:rPr lang="it-IT" dirty="0" smtClean="0">
                <a:hlinkClick r:id="rId7" action="ppaction://hlinkfile"/>
              </a:rPr>
              <a:t>from </a:t>
            </a:r>
            <a:r>
              <a:rPr lang="it-IT" dirty="0" err="1" smtClean="0">
                <a:hlinkClick r:id="rId7" action="ppaction://hlinkfile"/>
              </a:rPr>
              <a:t>OpenHaptics</a:t>
            </a:r>
            <a:r>
              <a:rPr lang="it-IT" dirty="0" smtClean="0">
                <a:hlinkClick r:id="rId7" action="ppaction://hlinkfile"/>
              </a:rPr>
              <a:t>: ‘</a:t>
            </a:r>
            <a:r>
              <a:rPr lang="it-IT" dirty="0" err="1" smtClean="0">
                <a:hlinkClick r:id="rId7" action="ppaction://hlinkfile"/>
              </a:rPr>
              <a:t>HapticMaterials</a:t>
            </a:r>
            <a:r>
              <a:rPr lang="it-IT" dirty="0" smtClean="0">
                <a:hlinkClick r:id="rId7" action="ppaction://hlinkfile"/>
              </a:rPr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9" y="3878360"/>
            <a:ext cx="2384501" cy="2012520"/>
          </a:xfrm>
          <a:prstGeom prst="rect">
            <a:avLst/>
          </a:prstGeom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Friction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822433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822433"/>
                    </a:solidFill>
                    <a:latin typeface="Arial" panose="020B0604020202020204" pitchFamily="34" charset="0"/>
                    <a:ea typeface="ＭＳ Ｐゴシック" pitchFamily="1" charset="-128"/>
                  </a:defRPr>
                </a:lvl9pPr>
              </a:lstStyle>
              <a:p>
                <a:pPr lvl="0" algn="just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Static and dynamic friction forces are computed on the proxy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altLang="it-IT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no movement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GB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altLang="it-IT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it-IT" alt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altLang="it-IT" sz="2000" b="0" dirty="0" smtClean="0">
                  <a:solidFill>
                    <a:schemeClr val="tx1"/>
                  </a:solidFill>
                </a:endParaRPr>
              </a:p>
              <a:p>
                <a:pPr lvl="0" algn="just">
                  <a:defRPr/>
                </a:pPr>
                <a:endParaRPr lang="en-GB" altLang="it-IT" sz="1000" b="0" dirty="0" smtClean="0">
                  <a:solidFill>
                    <a:schemeClr val="tx1"/>
                  </a:solidFill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en-GB" altLang="it-IT" sz="2000" b="0" dirty="0" smtClean="0">
                    <a:solidFill>
                      <a:schemeClr val="tx1"/>
                    </a:solidFill>
                  </a:rPr>
                  <a:t>Slight modification of the proxy algorithm for contact forces</a:t>
                </a:r>
              </a:p>
            </p:txBody>
          </p:sp>
        </mc:Choice>
        <mc:Fallback xmlns="">
          <p:sp>
            <p:nvSpPr>
              <p:cNvPr id="1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3813" y="834860"/>
                <a:ext cx="7113588" cy="2355094"/>
              </a:xfrm>
              <a:prstGeom prst="rect">
                <a:avLst/>
              </a:prstGeom>
              <a:blipFill rotWithShape="0">
                <a:blip r:embed="rId5"/>
                <a:stretch>
                  <a:fillRect l="-943" t="-15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6"/>
          <a:srcRect t="7550" b="7787"/>
          <a:stretch/>
        </p:blipFill>
        <p:spPr>
          <a:xfrm>
            <a:off x="1116011" y="902818"/>
            <a:ext cx="2545365" cy="2122171"/>
          </a:xfrm>
          <a:prstGeom prst="rect">
            <a:avLst/>
          </a:prstGeom>
        </p:spPr>
      </p:pic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3399542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Virtual coupling forces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833813" y="4030960"/>
            <a:ext cx="7113588" cy="170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“Feel” the inertia of a virtual body connected to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.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Typical of position/position teleoperation schemes.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  <a:hlinkClick r:id="rId7" action="ppaction://hlinkfile"/>
              </a:rPr>
              <a:t>Example from </a:t>
            </a:r>
            <a:r>
              <a:rPr lang="en-GB" altLang="it-IT" sz="2000" b="0" dirty="0" err="1" smtClean="0">
                <a:solidFill>
                  <a:schemeClr val="tx1"/>
                </a:solidFill>
                <a:hlinkClick r:id="rId7" action="ppaction://hlinkfile"/>
              </a:rPr>
              <a:t>OpenHaptics</a:t>
            </a:r>
            <a:r>
              <a:rPr lang="en-GB" altLang="it-IT" sz="2000" b="0" dirty="0">
                <a:solidFill>
                  <a:schemeClr val="tx1"/>
                </a:solidFill>
                <a:hlinkClick r:id="rId7" action="ppaction://hlinkfile"/>
              </a:rPr>
              <a:t>: ‘</a:t>
            </a:r>
            <a:r>
              <a:rPr lang="en-GB" altLang="it-IT" sz="2000" b="0" dirty="0" err="1">
                <a:solidFill>
                  <a:schemeClr val="tx1"/>
                </a:solidFill>
                <a:hlinkClick r:id="rId7" action="ppaction://hlinkfile"/>
              </a:rPr>
              <a:t>SimpleRigidBodyDynamics</a:t>
            </a:r>
            <a:r>
              <a:rPr lang="en-GB" altLang="it-IT" sz="2000" b="0" dirty="0">
                <a:solidFill>
                  <a:schemeClr val="tx1"/>
                </a:solidFill>
                <a:hlinkClick r:id="rId7" action="ppaction://hlinkfile"/>
              </a:rPr>
              <a:t>’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30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5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6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Force Effects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33347"/>
            <a:ext cx="9831389" cy="226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Forces that arise from the movement in a portion of the virtual space. 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Not linked to any virtual object.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Stick-slip effect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Vibration</a:t>
            </a:r>
          </a:p>
          <a:p>
            <a:pPr lvl="0" algn="just"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  <a:hlinkClick r:id="rId4" action="ppaction://hlinkfile"/>
              </a:rPr>
              <a:t>Example from CHAI3D: ‘Effects’</a:t>
            </a: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16012" y="3337544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it-IT" sz="2800" cap="small" dirty="0" smtClean="0">
                <a:solidFill>
                  <a:srgbClr val="822434"/>
                </a:solidFill>
              </a:rPr>
              <a:t>Constraints = Virtual Fixtures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1116011" y="3890936"/>
            <a:ext cx="10009187" cy="216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Attractive/Repulsive forces that constraint the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vHIP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(then the HIP!) to a specific geometric region (dot, line, plane, surface) in the virtual environment. </a:t>
            </a:r>
          </a:p>
          <a:p>
            <a:pPr lvl="0" algn="just">
              <a:defRPr/>
            </a:pPr>
            <a:endParaRPr lang="en-GB" altLang="it-IT" sz="1000" b="0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Elastic/Magnetic attraction toward a constraint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Viscous friction in forbidden directions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n-GB" altLang="it-IT" sz="1000" b="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altLang="it-IT" sz="2000" b="0" dirty="0">
                <a:solidFill>
                  <a:schemeClr val="tx1"/>
                </a:solidFill>
                <a:hlinkClick r:id="rId5" action="ppaction://hlinkfile"/>
              </a:rPr>
              <a:t>Example from </a:t>
            </a:r>
            <a:r>
              <a:rPr lang="en-GB" altLang="it-IT" sz="2000" b="0" dirty="0" err="1" smtClean="0">
                <a:solidFill>
                  <a:schemeClr val="tx1"/>
                </a:solidFill>
                <a:hlinkClick r:id="rId5" action="ppaction://hlinkfile"/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  <a:hlinkClick r:id="rId5" action="ppaction://hlinkfile"/>
              </a:rPr>
              <a:t>: ‘Constraints’</a:t>
            </a: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Applications of Haptic Interfaces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1085354"/>
            <a:ext cx="5548259" cy="204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Touch surfaces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Manipulate objects (move, deform, decompose)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Create new objects (object carving, 3D painting)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Navigation in virtual environments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Teleoperation of virtual or real robots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Coordination of a team of robots</a:t>
            </a:r>
          </a:p>
        </p:txBody>
      </p:sp>
      <p:pic>
        <p:nvPicPr>
          <p:cNvPr id="2" name="appl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" y="3135178"/>
            <a:ext cx="4906270" cy="275762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59" y="914400"/>
            <a:ext cx="4242451" cy="3252546"/>
          </a:xfrm>
          <a:prstGeom prst="rect">
            <a:avLst/>
          </a:prstGeom>
        </p:spPr>
      </p:pic>
      <p:sp>
        <p:nvSpPr>
          <p:cNvPr id="13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7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764597" y="4548315"/>
            <a:ext cx="4483574" cy="124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Examples from CHAI3D: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8" action="ppaction://hlinkfile"/>
              </a:rPr>
              <a:t>Textures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9" action="ppaction://hlinkfile"/>
              </a:rPr>
              <a:t>Magnets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0" action="ppaction://hlinkfile"/>
              </a:rPr>
              <a:t>Effects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’, </a:t>
            </a:r>
          </a:p>
          <a:p>
            <a:pPr lvl="0" algn="just"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1" action="ppaction://hlinkfile"/>
              </a:rPr>
              <a:t>Paint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2" action="ppaction://hlinkfile"/>
              </a:rPr>
              <a:t>Map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‘</a:t>
            </a:r>
            <a:r>
              <a:rPr lang="en-GB" altLang="it-IT" sz="2000" b="0" dirty="0" smtClean="0">
                <a:solidFill>
                  <a:schemeClr val="tx1"/>
                </a:solidFill>
                <a:hlinkClick r:id="rId13" action="ppaction://hlinkfile"/>
              </a:rPr>
              <a:t>Object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 , </a:t>
            </a:r>
            <a:r>
              <a:rPr lang="en-GB" altLang="it-IT" sz="2000" b="0" dirty="0" smtClean="0">
                <a:solidFill>
                  <a:schemeClr val="tx1"/>
                </a:solidFill>
                <a:hlinkClick r:id="rId14" action="ppaction://hlinkfile"/>
              </a:rPr>
              <a:t>’Voxel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’</a:t>
            </a: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http://www.geomagic.com/files/6214/6096/2108/touchX_old_tou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80" y="1002666"/>
            <a:ext cx="3310845" cy="25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116012" y="3768226"/>
            <a:ext cx="4328263" cy="207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err="1" smtClean="0">
                <a:solidFill>
                  <a:schemeClr val="tx1"/>
                </a:solidFill>
              </a:rPr>
              <a:t>Geomagic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</a:t>
            </a:r>
            <a:r>
              <a:rPr lang="en-GB" altLang="it-IT" sz="2000" b="0" dirty="0">
                <a:solidFill>
                  <a:schemeClr val="tx1"/>
                </a:solidFill>
              </a:rPr>
              <a:t>Touch by 3D 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System (previously called </a:t>
            </a:r>
            <a:r>
              <a:rPr lang="en-GB" altLang="it-IT" sz="2000" b="0" dirty="0">
                <a:solidFill>
                  <a:schemeClr val="tx1"/>
                </a:solidFill>
              </a:rPr>
              <a:t>Phantom Omni by </a:t>
            </a:r>
            <a:r>
              <a:rPr lang="en-GB" altLang="it-IT" sz="2000" b="0" dirty="0" err="1">
                <a:solidFill>
                  <a:schemeClr val="tx1"/>
                </a:solidFill>
              </a:rPr>
              <a:t>SensAble</a:t>
            </a:r>
            <a:r>
              <a:rPr lang="en-GB" altLang="it-IT" sz="2000" b="0" dirty="0">
                <a:solidFill>
                  <a:schemeClr val="tx1"/>
                </a:solidFill>
              </a:rPr>
              <a:t> Technologies) </a:t>
            </a:r>
            <a:endParaRPr lang="en-GB" altLang="it-IT" sz="2000" b="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2 buttons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GB" altLang="it-IT" sz="2000" b="0" dirty="0" smtClean="0">
                <a:solidFill>
                  <a:schemeClr val="tx1"/>
                </a:solidFill>
              </a:rPr>
              <a:t>Compatible with </a:t>
            </a:r>
            <a:r>
              <a:rPr lang="en-GB" altLang="it-IT" sz="2000" b="0" dirty="0" err="1" smtClean="0">
                <a:solidFill>
                  <a:schemeClr val="tx1"/>
                </a:solidFill>
              </a:rPr>
              <a:t>OpenHaptics</a:t>
            </a:r>
            <a:r>
              <a:rPr lang="en-GB" altLang="it-IT" sz="2000" b="0" dirty="0" smtClean="0">
                <a:solidFill>
                  <a:schemeClr val="tx1"/>
                </a:solidFill>
              </a:rPr>
              <a:t> 3.4 and CHAI3D libraries.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it-IT" sz="2000" b="0" dirty="0">
              <a:solidFill>
                <a:schemeClr val="tx1"/>
              </a:solidFill>
            </a:endParaRPr>
          </a:p>
          <a:p>
            <a:pPr lvl="0" algn="just">
              <a:defRPr/>
            </a:pPr>
            <a:endParaRPr lang="en-GB" altLang="it-IT" sz="2000" b="0" dirty="0" smtClean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9" r="4539" b="2473"/>
          <a:stretch/>
        </p:blipFill>
        <p:spPr>
          <a:xfrm>
            <a:off x="5664822" y="518361"/>
            <a:ext cx="5852145" cy="5113182"/>
          </a:xfrm>
          <a:prstGeom prst="rect">
            <a:avLst/>
          </a:prstGeom>
        </p:spPr>
      </p:pic>
      <p:sp>
        <p:nvSpPr>
          <p:cNvPr id="14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8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6045200"/>
            <a:ext cx="12189884" cy="812800"/>
            <a:chOff x="0" y="1738"/>
            <a:chExt cx="5760" cy="2582"/>
          </a:xfrm>
        </p:grpSpPr>
        <p:pic>
          <p:nvPicPr>
            <p:cNvPr id="5" name="Picture 15" descr="Fond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5760" cy="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fasc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116012" y="404813"/>
            <a:ext cx="10009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itchFamily="1" charset="-128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it-IT" sz="2800" b="1" i="0" u="none" strike="noStrike" kern="1200" cap="small" spc="0" dirty="0" err="1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Geomagic</a:t>
            </a:r>
            <a:r>
              <a:rPr kumimoji="0" lang="en-GB" altLang="it-IT" sz="2800" b="1" i="0" u="none" strike="noStrike" kern="1200" cap="small" spc="0" dirty="0" smtClean="0">
                <a:ln>
                  <a:noFill/>
                </a:ln>
                <a:solidFill>
                  <a:srgbClr val="822434"/>
                </a:solidFill>
                <a:effectLst/>
                <a:uLnTx/>
                <a:uFillTx/>
              </a:rPr>
              <a:t> Touch</a:t>
            </a:r>
            <a:endParaRPr kumimoji="0" lang="en-GB" altLang="it-IT" sz="2800" b="1" i="0" u="none" strike="noStrike" kern="1200" cap="small" spc="0" dirty="0" smtClean="0">
              <a:ln>
                <a:noFill/>
              </a:ln>
              <a:solidFill>
                <a:srgbClr val="822433"/>
              </a:solidFill>
              <a:effectLst/>
              <a:uLnTx/>
              <a:uFillTx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1770819"/>
            <a:ext cx="3381792" cy="232144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41"/>
          <a:stretch/>
        </p:blipFill>
        <p:spPr>
          <a:xfrm>
            <a:off x="4542125" y="1602808"/>
            <a:ext cx="6723279" cy="256742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322178" y="4164066"/>
            <a:ext cx="18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First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are </a:t>
            </a:r>
            <a:r>
              <a:rPr lang="it-IT" dirty="0" err="1" smtClean="0">
                <a:solidFill>
                  <a:srgbClr val="FF0000"/>
                </a:solidFill>
              </a:rPr>
              <a:t>actuated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8277314" y="4164066"/>
            <a:ext cx="23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Last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joints</a:t>
            </a:r>
            <a:r>
              <a:rPr lang="it-IT" dirty="0" smtClean="0"/>
              <a:t> </a:t>
            </a:r>
            <a:r>
              <a:rPr lang="it-IT" dirty="0" err="1" smtClean="0"/>
              <a:t>form</a:t>
            </a:r>
            <a:r>
              <a:rPr lang="it-IT" dirty="0" smtClean="0"/>
              <a:t> a</a:t>
            </a:r>
          </a:p>
          <a:p>
            <a:pPr algn="ctr"/>
            <a:r>
              <a:rPr lang="it-IT" dirty="0">
                <a:solidFill>
                  <a:srgbClr val="FF0000"/>
                </a:solidFill>
              </a:rPr>
              <a:t>p</a:t>
            </a:r>
            <a:r>
              <a:rPr lang="it-IT" dirty="0" smtClean="0">
                <a:solidFill>
                  <a:srgbClr val="FF0000"/>
                </a:solidFill>
              </a:rPr>
              <a:t>assive</a:t>
            </a:r>
            <a:r>
              <a:rPr lang="it-IT" dirty="0" smtClean="0"/>
              <a:t> </a:t>
            </a:r>
            <a:r>
              <a:rPr lang="it-IT" dirty="0" err="1" smtClean="0"/>
              <a:t>spherical</a:t>
            </a:r>
            <a:r>
              <a:rPr lang="it-IT" dirty="0" smtClean="0"/>
              <a:t> </a:t>
            </a:r>
            <a:r>
              <a:rPr lang="it-IT" dirty="0" err="1" smtClean="0"/>
              <a:t>wrist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094154" y="5095286"/>
            <a:ext cx="718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HIP (</a:t>
            </a:r>
            <a:r>
              <a:rPr lang="it-IT" sz="2000" dirty="0" err="1" smtClean="0"/>
              <a:t>Haptic</a:t>
            </a:r>
            <a:r>
              <a:rPr lang="it-IT" sz="2000" dirty="0" smtClean="0"/>
              <a:t> Interface Point) is the center of the </a:t>
            </a:r>
            <a:r>
              <a:rPr lang="it-IT" sz="2000" dirty="0" err="1" smtClean="0"/>
              <a:t>spherical</a:t>
            </a:r>
            <a:r>
              <a:rPr lang="it-IT" sz="2000" dirty="0" smtClean="0"/>
              <a:t> </a:t>
            </a:r>
            <a:r>
              <a:rPr lang="it-IT" sz="2000" dirty="0" err="1" smtClean="0"/>
              <a:t>wrist</a:t>
            </a:r>
            <a:endParaRPr lang="en-US" sz="2000" dirty="0"/>
          </a:p>
        </p:txBody>
      </p:sp>
      <p:sp>
        <p:nvSpPr>
          <p:cNvPr id="15" name="Segnaposto data 4"/>
          <p:cNvSpPr>
            <a:spLocks noGrp="1"/>
          </p:cNvSpPr>
          <p:nvPr>
            <p:ph type="dt" sz="half" idx="10"/>
          </p:nvPr>
        </p:nvSpPr>
        <p:spPr>
          <a:xfrm>
            <a:off x="8523167" y="6177312"/>
            <a:ext cx="966437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11/11/2016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7244" y="6156812"/>
            <a:ext cx="1905000" cy="457200"/>
          </a:xfrm>
        </p:spPr>
        <p:txBody>
          <a:bodyPr/>
          <a:lstStyle/>
          <a:p>
            <a:r>
              <a:rPr lang="it-IT" altLang="it-IT" dirty="0" smtClean="0">
                <a:solidFill>
                  <a:schemeClr val="bg1"/>
                </a:solidFill>
                <a:latin typeface="+mj-lt"/>
              </a:rPr>
              <a:t>Page 9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785050" y="6146800"/>
            <a:ext cx="4354500" cy="553984"/>
          </a:xfrm>
        </p:spPr>
        <p:txBody>
          <a:bodyPr/>
          <a:lstStyle/>
          <a:p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Introduction to the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 err="1">
                <a:solidFill>
                  <a:schemeClr val="bg1"/>
                </a:solidFill>
                <a:latin typeface="+mj-lt"/>
              </a:rPr>
              <a:t>Geomagic</a:t>
            </a: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 Touch haptic device </a:t>
            </a:r>
            <a:br>
              <a:rPr lang="en-GB" altLang="it-IT" b="1" cap="small" spc="300" dirty="0">
                <a:solidFill>
                  <a:schemeClr val="bg1"/>
                </a:solidFill>
                <a:latin typeface="+mj-lt"/>
              </a:rPr>
            </a:br>
            <a:r>
              <a:rPr lang="en-GB" altLang="it-IT" b="1" cap="small" spc="300" dirty="0">
                <a:solidFill>
                  <a:schemeClr val="bg1"/>
                </a:solidFill>
                <a:latin typeface="+mj-lt"/>
              </a:rPr>
              <a:t>and the relative software libraries</a:t>
            </a:r>
            <a:endParaRPr lang="it-IT" altLang="it-IT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8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1924</Words>
  <Application>Microsoft Office PowerPoint</Application>
  <PresentationFormat>Widescreen</PresentationFormat>
  <Paragraphs>288</Paragraphs>
  <Slides>21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di Office</vt:lpstr>
      <vt:lpstr>Introduction to the  Geomagic Touch haptic device  and the relative software libraries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Information Extraction from the Web</dc:title>
  <dc:creator>Irvin Aloise</dc:creator>
  <cp:keywords>IA;Sapienza;CNN;Transfer Learning; DAN</cp:keywords>
  <cp:lastModifiedBy>Irvin Aloise</cp:lastModifiedBy>
  <cp:revision>385</cp:revision>
  <dcterms:created xsi:type="dcterms:W3CDTF">2015-11-28T09:41:06Z</dcterms:created>
  <dcterms:modified xsi:type="dcterms:W3CDTF">2016-11-11T13:25:25Z</dcterms:modified>
</cp:coreProperties>
</file>